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302" r:id="rId3"/>
    <p:sldId id="325" r:id="rId4"/>
    <p:sldId id="326" r:id="rId5"/>
    <p:sldId id="330" r:id="rId6"/>
    <p:sldId id="328" r:id="rId7"/>
    <p:sldId id="327" r:id="rId8"/>
    <p:sldId id="332" r:id="rId9"/>
    <p:sldId id="337" r:id="rId10"/>
    <p:sldId id="336" r:id="rId11"/>
    <p:sldId id="338" r:id="rId12"/>
    <p:sldId id="333" r:id="rId13"/>
    <p:sldId id="335" r:id="rId14"/>
    <p:sldId id="340" r:id="rId15"/>
    <p:sldId id="322" r:id="rId16"/>
    <p:sldId id="334" r:id="rId17"/>
    <p:sldId id="329" r:id="rId18"/>
    <p:sldId id="323" r:id="rId19"/>
    <p:sldId id="324" r:id="rId20"/>
  </p:sldIdLst>
  <p:sldSz cx="9144000" cy="5143500" type="screen16x9"/>
  <p:notesSz cx="6858000" cy="9144000"/>
  <p:embeddedFontLst>
    <p:embeddedFont>
      <p:font typeface="서울한강 장체B" panose="02020503020101020101" pitchFamily="18" charset="-127"/>
      <p:regular r:id="rId22"/>
    </p:embeddedFont>
    <p:embeddedFont>
      <p:font typeface="서울한강 장체BL" panose="020205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서울한강 장체EB" panose="0202050302010102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CC"/>
    <a:srgbClr val="FFCCFF"/>
    <a:srgbClr val="ADBCC3"/>
    <a:srgbClr val="ED7D31"/>
    <a:srgbClr val="F0F0F0"/>
    <a:srgbClr val="E00868"/>
    <a:srgbClr val="FF6699"/>
    <a:srgbClr val="FF0066"/>
    <a:srgbClr val="F0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8" autoAdjust="0"/>
    <p:restoredTop sz="79632" autoAdjust="0"/>
  </p:normalViewPr>
  <p:slideViewPr>
    <p:cSldViewPr>
      <p:cViewPr varScale="1">
        <p:scale>
          <a:sx n="116" d="100"/>
          <a:sy n="116" d="100"/>
        </p:scale>
        <p:origin x="1872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01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Crush Window</a:t>
            </a:r>
            <a:r>
              <a:rPr lang="ko-KR" altLang="en-US" dirty="0" smtClean="0"/>
              <a:t>의 발표를 맡은 </a:t>
            </a:r>
            <a:r>
              <a:rPr lang="ko-KR" altLang="en-US" dirty="0" err="1" smtClean="0"/>
              <a:t>윤성호라고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저희팀이</a:t>
            </a:r>
            <a:r>
              <a:rPr lang="ko-KR" altLang="en-US" dirty="0" smtClean="0"/>
              <a:t> 이번에 진행한 저희 아이디어 대해서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아이디어의 주제는 자동차 </a:t>
            </a:r>
            <a:r>
              <a:rPr lang="ko-KR" altLang="en-US" dirty="0" err="1" smtClean="0"/>
              <a:t>침수시</a:t>
            </a:r>
            <a:r>
              <a:rPr lang="ko-KR" altLang="en-US" dirty="0" smtClean="0"/>
              <a:t> 자동으로 창문을 부셔주는 </a:t>
            </a:r>
            <a:r>
              <a:rPr lang="en-US" altLang="ko-KR" dirty="0" smtClean="0"/>
              <a:t>Crush</a:t>
            </a:r>
            <a:r>
              <a:rPr lang="en-US" altLang="ko-KR" baseline="0" dirty="0" smtClean="0"/>
              <a:t> Window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6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JSK Glass Breaker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일산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킨텍스에서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열린 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 대한민국 안전산업 박람회에서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대한민국 안전기술 대상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대통령 표창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받은 제품으로 초등학생들도 물에 잠긴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차량안에서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고정형 유리 파괴기의 레버를 손으로 돌려 작동시켜 탈출 할 수 있는 제품이다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그다음으로는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흔히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비상탈출용 망치입니다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모두다 사용자가 사용법을 숙지하고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직접해야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한다는 문제가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비상탈출용 망치로 유리를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깰려면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중앙부분이 아닌 가장자리를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타격해야하지만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이사실을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 있는 사람은 소수에 불과합니다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극도의 불안감과 스트레스를 받고 있는 상황에서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평소에 쓰지 않은 비상탈출용 망치를 찾고 사용하여 탈출한다는 것은 매우 기대하기 힘든 일입니다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사용자가 의식을 차리지 못하는 경우에서는 아무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쓸모없다는것도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단점입니다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따라서 저희는 센서를 이용해서 위험상황을 감지하고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자동으로 유리를 부수는 장치를 생각했습니다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 시제품에 사용한 제품들입니다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아두이노와</a:t>
            </a:r>
            <a:r>
              <a:rPr lang="ko-KR" altLang="en-US" baseline="0" dirty="0" smtClean="0"/>
              <a:t> 수분수위센서를 이용해서 물에 </a:t>
            </a:r>
            <a:r>
              <a:rPr lang="ko-KR" altLang="en-US" baseline="0" dirty="0" err="1" smtClean="0"/>
              <a:t>잠겼을때를</a:t>
            </a:r>
            <a:r>
              <a:rPr lang="ko-KR" altLang="en-US" baseline="0" dirty="0" smtClean="0"/>
              <a:t> 감지하고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서보모터를</a:t>
            </a:r>
            <a:r>
              <a:rPr lang="ko-KR" altLang="en-US" baseline="0" dirty="0" smtClean="0"/>
              <a:t> 이용해서 창문을 부술 생각입니다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예상 제품 설계도 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수분수위센서는 물의 깊이를 측정해야 하기 때문에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밑쪽에</a:t>
            </a:r>
            <a:r>
              <a:rPr lang="ko-KR" altLang="en-US" baseline="0" dirty="0" smtClean="0"/>
              <a:t> 수분수위센서를 달 예정입니다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아두이노와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서보모터는</a:t>
            </a:r>
            <a:r>
              <a:rPr lang="ko-KR" altLang="en-US" baseline="0" dirty="0" smtClean="0"/>
              <a:t> 유리창을 부셔야 하기 때문에 유리 </a:t>
            </a:r>
            <a:r>
              <a:rPr lang="ko-KR" altLang="en-US" baseline="0" dirty="0" err="1" smtClean="0"/>
              <a:t>밑쪽에</a:t>
            </a:r>
            <a:r>
              <a:rPr lang="ko-KR" altLang="en-US" baseline="0" dirty="0" smtClean="0"/>
              <a:t> 설치할 예정입니다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예상 제품 설계도 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수분수위센서는 물의 깊이를 측정해야 하기 때문에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밑쪽에</a:t>
            </a:r>
            <a:r>
              <a:rPr lang="ko-KR" altLang="en-US" baseline="0" dirty="0" smtClean="0"/>
              <a:t> 수분수위센서를 달 예정입니다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아두이노와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서보모터는</a:t>
            </a:r>
            <a:r>
              <a:rPr lang="ko-KR" altLang="en-US" baseline="0" dirty="0" smtClean="0"/>
              <a:t> 유리창을 부셔야 하기 때문에 유리 </a:t>
            </a:r>
            <a:r>
              <a:rPr lang="ko-KR" altLang="en-US" baseline="0" dirty="0" err="1" smtClean="0"/>
              <a:t>밑쪽에</a:t>
            </a:r>
            <a:r>
              <a:rPr lang="ko-KR" altLang="en-US" baseline="0" dirty="0" smtClean="0"/>
              <a:t> 설치할 예정입니다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시제품을 시연해보겠습니다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자동차 </a:t>
            </a:r>
            <a:r>
              <a:rPr lang="ko-KR" altLang="en-US" baseline="0" dirty="0" err="1" smtClean="0"/>
              <a:t>운전중</a:t>
            </a:r>
            <a:r>
              <a:rPr lang="ko-KR" altLang="en-US" baseline="0" dirty="0" smtClean="0"/>
              <a:t> 강물에 빠지거나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기타 다른 이유로 인해 차가 침수 되었을 때 수위측정센서</a:t>
            </a:r>
            <a:r>
              <a:rPr lang="en-US" altLang="ko-KR" baseline="0" dirty="0" smtClean="0"/>
              <a:t>(Liquid Level Sensor)</a:t>
            </a:r>
            <a:r>
              <a:rPr lang="ko-KR" altLang="en-US" baseline="0" dirty="0" smtClean="0"/>
              <a:t>를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통해 이를 </a:t>
            </a:r>
            <a:r>
              <a:rPr lang="ko-KR" altLang="en-US" baseline="0" dirty="0" err="1" smtClean="0"/>
              <a:t>감지한뒤</a:t>
            </a:r>
            <a:r>
              <a:rPr lang="ko-KR" altLang="en-US" baseline="0" dirty="0" smtClean="0"/>
              <a:t> 자동으로 유리창을 파괴시켜 탈출을 돕는다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만약 추가로 센서는 장착한다면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자동차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운전중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사고가 발생해 차가 전소되고 있는 경우 발생하는 일산화탄소를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MQ-7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일산화탄소 센서 모듈로 감지를 하여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자동으로 유리창을 파괴시켜 운전자가 의식을 잃은 상태에서도 주변 도움을 쉽게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받을수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있게끔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마케팅</a:t>
            </a:r>
            <a:r>
              <a:rPr lang="ko-KR" altLang="en-US" baseline="0" dirty="0" smtClean="0"/>
              <a:t> 효과도 </a:t>
            </a:r>
            <a:r>
              <a:rPr lang="ko-KR" altLang="en-US" baseline="0" dirty="0" err="1" smtClean="0"/>
              <a:t>생각할수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최근들어</a:t>
            </a:r>
            <a:r>
              <a:rPr lang="ko-KR" altLang="en-US" dirty="0" smtClean="0"/>
              <a:t> 안전에 대한 소비자들의 관심은 날이 가면 갈수록 증가하고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최근 기업도 이에 맞춰서 다양한 서비스를 실행하고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최근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TV</a:t>
            </a:r>
            <a:r>
              <a:rPr lang="ko-KR" altLang="en-US" baseline="0" dirty="0" smtClean="0"/>
              <a:t>에서 </a:t>
            </a:r>
            <a:r>
              <a:rPr lang="ko-KR" altLang="en-US" dirty="0" smtClean="0"/>
              <a:t>광고를 하고 있는 시스템입니다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운전자 </a:t>
            </a:r>
            <a:r>
              <a:rPr lang="ko-KR" altLang="en-US" dirty="0" err="1" smtClean="0"/>
              <a:t>하차시</a:t>
            </a:r>
            <a:r>
              <a:rPr lang="ko-KR" altLang="en-US" dirty="0" smtClean="0"/>
              <a:t> 유아가 실내에 있는지 감지하는 시스템입니다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기업들도 자신의 제품은 </a:t>
            </a:r>
            <a:r>
              <a:rPr lang="ko-KR" altLang="en-US" dirty="0" err="1" smtClean="0"/>
              <a:t>안전하다는것을</a:t>
            </a:r>
            <a:r>
              <a:rPr lang="ko-KR" altLang="en-US" dirty="0" smtClean="0"/>
              <a:t> 어필하기 위해 </a:t>
            </a:r>
            <a:r>
              <a:rPr lang="ko-KR" altLang="en-US" dirty="0" err="1" smtClean="0"/>
              <a:t>노력중입니다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먼약</a:t>
            </a:r>
            <a:r>
              <a:rPr lang="ko-KR" altLang="en-US" dirty="0" smtClean="0"/>
              <a:t> 저희 시스템을 </a:t>
            </a:r>
            <a:r>
              <a:rPr lang="ko-KR" altLang="en-US" dirty="0" err="1" smtClean="0"/>
              <a:t>장착한다음</a:t>
            </a:r>
            <a:r>
              <a:rPr lang="ko-KR" altLang="en-US" dirty="0" smtClean="0"/>
              <a:t> 고객들에게 그 기능을 알려준다면 </a:t>
            </a:r>
            <a:endParaRPr lang="en-US" altLang="ko-KR" dirty="0" smtClean="0"/>
          </a:p>
          <a:p>
            <a:r>
              <a:rPr lang="ko-KR" altLang="en-US" dirty="0" smtClean="0"/>
              <a:t>고객들은 이런 세세한 부분까지 안전을 신경해주는 자동차라면 </a:t>
            </a:r>
            <a:endParaRPr lang="en-US" altLang="ko-KR" dirty="0" smtClean="0"/>
          </a:p>
          <a:p>
            <a:r>
              <a:rPr lang="ko-KR" altLang="en-US" dirty="0" smtClean="0"/>
              <a:t>믿고 </a:t>
            </a:r>
            <a:r>
              <a:rPr lang="ko-KR" altLang="en-US" dirty="0" err="1" smtClean="0"/>
              <a:t>살수있다는</a:t>
            </a:r>
            <a:r>
              <a:rPr lang="ko-KR" altLang="en-US" dirty="0" smtClean="0"/>
              <a:t> 이미지를 </a:t>
            </a:r>
            <a:r>
              <a:rPr lang="ko-KR" altLang="en-US" dirty="0" err="1" smtClean="0"/>
              <a:t>만들수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이로 인한 마케팅효과를 </a:t>
            </a:r>
            <a:r>
              <a:rPr lang="ko-KR" altLang="en-US" dirty="0" err="1" smtClean="0"/>
              <a:t>생각할수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질문있으신가요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08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ko-KR" altLang="en-US" dirty="0" err="1" smtClean="0"/>
              <a:t>ㅎ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4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자동차가 </a:t>
            </a:r>
            <a:r>
              <a:rPr lang="ko-KR" altLang="en-US" dirty="0" err="1" smtClean="0"/>
              <a:t>침수했을때</a:t>
            </a:r>
            <a:r>
              <a:rPr lang="ko-KR" altLang="en-US" dirty="0" smtClean="0"/>
              <a:t> 살아남을 확률이 몇</a:t>
            </a:r>
            <a:r>
              <a:rPr lang="en-US" altLang="ko-KR" dirty="0" smtClean="0"/>
              <a:t>%</a:t>
            </a:r>
            <a:r>
              <a:rPr lang="ko-KR" altLang="en-US" dirty="0" smtClean="0"/>
              <a:t>나 될까요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미국 </a:t>
            </a:r>
            <a:r>
              <a:rPr lang="ko-KR" altLang="en-US" dirty="0" err="1" smtClean="0"/>
              <a:t>도로교통안전국에서</a:t>
            </a:r>
            <a:r>
              <a:rPr lang="ko-KR" altLang="en-US" dirty="0" smtClean="0"/>
              <a:t> 발표한 자료에 따르면 자동차 </a:t>
            </a:r>
            <a:r>
              <a:rPr lang="ko-KR" altLang="en-US" dirty="0" err="1" smtClean="0"/>
              <a:t>침수시</a:t>
            </a:r>
            <a:r>
              <a:rPr lang="ko-KR" altLang="en-US" baseline="0" dirty="0" smtClean="0"/>
              <a:t> 사망률이 </a:t>
            </a:r>
            <a:r>
              <a:rPr lang="en-US" altLang="ko-KR" baseline="0" dirty="0" smtClean="0"/>
              <a:t>94%</a:t>
            </a:r>
            <a:r>
              <a:rPr lang="ko-KR" altLang="en-US" baseline="0" dirty="0" smtClean="0"/>
              <a:t>라고 발표했습니다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왜 이렇게 사망률이 높을까요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그이유는</a:t>
            </a:r>
            <a:r>
              <a:rPr lang="ko-KR" altLang="en-US" baseline="0" dirty="0" smtClean="0"/>
              <a:t> 바로 사람들이 </a:t>
            </a:r>
            <a:r>
              <a:rPr lang="ko-KR" altLang="en-US" baseline="0" dirty="0" err="1" smtClean="0"/>
              <a:t>살수있는</a:t>
            </a:r>
            <a:r>
              <a:rPr lang="ko-KR" altLang="en-US" baseline="0" dirty="0" smtClean="0"/>
              <a:t> 방법을 잘 모르기 때문입니다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차량 </a:t>
            </a:r>
            <a:r>
              <a:rPr lang="ko-KR" altLang="en-US" dirty="0" err="1" smtClean="0"/>
              <a:t>침수사고시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골든타임은</a:t>
            </a:r>
            <a:r>
              <a:rPr lang="ko-KR" altLang="en-US" dirty="0" smtClean="0"/>
              <a:t> 불과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60</a:t>
            </a:r>
            <a:r>
              <a:rPr lang="ko-KR" altLang="en-US" baseline="0" dirty="0" err="1" smtClean="0"/>
              <a:t>초남짓</a:t>
            </a:r>
            <a:r>
              <a:rPr lang="ko-KR" altLang="en-US" baseline="0" dirty="0" smtClean="0"/>
              <a:t> 밖에 </a:t>
            </a:r>
            <a:r>
              <a:rPr lang="ko-KR" altLang="en-US" baseline="0" dirty="0" err="1" smtClean="0"/>
              <a:t>되지않습니다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따라서 신속하게 차에서 탈출을 해야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</a:t>
            </a:r>
            <a:r>
              <a:rPr lang="ko-KR" altLang="en-US" dirty="0" err="1" smtClean="0"/>
              <a:t>운전중</a:t>
            </a:r>
            <a:r>
              <a:rPr lang="ko-KR" altLang="en-US" dirty="0" smtClean="0"/>
              <a:t> 물에 빠지는 상황은 살아가면서 쉽게 </a:t>
            </a:r>
            <a:r>
              <a:rPr lang="ko-KR" altLang="en-US" dirty="0" err="1" smtClean="0"/>
              <a:t>겪을수</a:t>
            </a:r>
            <a:r>
              <a:rPr lang="ko-KR" altLang="en-US" dirty="0" smtClean="0"/>
              <a:t> 있는 경험이 아닙니다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따라서 일반사람들은 극도의 스트레스와 불안감을 느끼게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</a:t>
            </a:r>
            <a:r>
              <a:rPr lang="ko-KR" altLang="en-US" dirty="0" err="1" smtClean="0"/>
              <a:t>세로토닌과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노르에파네프린과</a:t>
            </a:r>
            <a:r>
              <a:rPr lang="ko-KR" altLang="en-US" dirty="0" smtClean="0"/>
              <a:t> 같은 신경 전달 물질의 불균형으로 인해</a:t>
            </a:r>
            <a:endParaRPr lang="en-US" altLang="ko-KR" dirty="0" smtClean="0"/>
          </a:p>
          <a:p>
            <a:r>
              <a:rPr lang="ko-KR" altLang="en-US" dirty="0" smtClean="0"/>
              <a:t>호흡곤란 또한 </a:t>
            </a:r>
            <a:r>
              <a:rPr lang="ko-KR" altLang="en-US" dirty="0" err="1" smtClean="0"/>
              <a:t>올수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그렇게 이성적인 판단은 할</a:t>
            </a:r>
            <a:r>
              <a:rPr lang="ko-KR" altLang="en-US" baseline="0" dirty="0" smtClean="0"/>
              <a:t> 수 없게 되어 당황하다 문을 열려고 노력을 </a:t>
            </a:r>
            <a:r>
              <a:rPr lang="ko-KR" altLang="en-US" baseline="0" dirty="0" err="1" smtClean="0"/>
              <a:t>할것입니다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차가 물에 빠지면 문을 열</a:t>
            </a:r>
            <a:r>
              <a:rPr lang="ko-KR" altLang="en-US" baseline="0" dirty="0" smtClean="0"/>
              <a:t> 수 없습니다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이유는 바로 </a:t>
            </a:r>
            <a:r>
              <a:rPr lang="ko-KR" altLang="en-US" baseline="0" dirty="0" err="1" smtClean="0"/>
              <a:t>압력때문인데요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만약 자동차가 물에 </a:t>
            </a:r>
            <a:r>
              <a:rPr lang="ko-KR" altLang="en-US" baseline="0" dirty="0" err="1" smtClean="0"/>
              <a:t>빠졌을때</a:t>
            </a:r>
            <a:r>
              <a:rPr lang="ko-KR" altLang="en-US" baseline="0" dirty="0" smtClean="0"/>
              <a:t> 창문이 열려 있지 않다면 실내는 밀실이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하지만 밖은 물이기 때문에 압력차이가 발생하는데요</a:t>
            </a:r>
            <a:endParaRPr lang="en-US" altLang="ko-KR" dirty="0" smtClean="0"/>
          </a:p>
          <a:p>
            <a:r>
              <a:rPr lang="ko-KR" altLang="en-US" dirty="0" smtClean="0"/>
              <a:t>물은 공기보다 밀도가 높기 때문에 수압은 기압보다 더 강력한 힘으로 문을 밀게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문을 열수 없습니다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이론적으로는 내부가 물로 </a:t>
            </a:r>
            <a:r>
              <a:rPr lang="ko-KR" altLang="en-US" dirty="0" err="1" smtClean="0"/>
              <a:t>가득차면</a:t>
            </a:r>
            <a:r>
              <a:rPr lang="ko-KR" altLang="en-US" dirty="0" smtClean="0"/>
              <a:t> 안과 밖의 압력이 같아져 문을 열 수 있지만</a:t>
            </a:r>
            <a:endParaRPr lang="en-US" altLang="ko-KR" dirty="0" smtClean="0"/>
          </a:p>
          <a:p>
            <a:r>
              <a:rPr lang="ko-KR" altLang="en-US" dirty="0" smtClean="0"/>
              <a:t>영국 </a:t>
            </a:r>
            <a:r>
              <a:rPr lang="en-US" altLang="ko-KR" dirty="0" smtClean="0"/>
              <a:t>BBC </a:t>
            </a:r>
            <a:r>
              <a:rPr lang="ko-KR" altLang="en-US" dirty="0" err="1" smtClean="0"/>
              <a:t>탑기어라는</a:t>
            </a:r>
            <a:r>
              <a:rPr lang="ko-KR" altLang="en-US" dirty="0" smtClean="0"/>
              <a:t> 프로그램에서 실험해본 결과</a:t>
            </a:r>
            <a:endParaRPr lang="en-US" altLang="ko-KR" dirty="0" smtClean="0"/>
          </a:p>
          <a:p>
            <a:r>
              <a:rPr lang="ko-KR" altLang="en-US" dirty="0" smtClean="0"/>
              <a:t>차가 물에 </a:t>
            </a:r>
            <a:r>
              <a:rPr lang="ko-KR" altLang="en-US" dirty="0" err="1" smtClean="0"/>
              <a:t>빠질것이라는</a:t>
            </a:r>
            <a:r>
              <a:rPr lang="ko-KR" altLang="en-US" dirty="0" smtClean="0"/>
              <a:t> 것을 인지하고 실험했음에도 불구하고</a:t>
            </a:r>
            <a:endParaRPr lang="en-US" altLang="ko-KR" dirty="0" smtClean="0"/>
          </a:p>
          <a:p>
            <a:r>
              <a:rPr lang="ko-KR" altLang="en-US" dirty="0" smtClean="0"/>
              <a:t>문을 열지 못하고 산소호흡기를 </a:t>
            </a:r>
            <a:r>
              <a:rPr lang="ko-KR" altLang="en-US" dirty="0" err="1" smtClean="0"/>
              <a:t>마시는것을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선택하는 것은 창문을 열어 탈출하는 것 인데 발목 부근에 있는 엔진 제어 컴퓨터 장치가 물에 닿아있다면</a:t>
            </a:r>
            <a:endParaRPr lang="en-US" altLang="ko-KR" dirty="0" smtClean="0"/>
          </a:p>
          <a:p>
            <a:r>
              <a:rPr lang="ko-KR" altLang="en-US" dirty="0" smtClean="0"/>
              <a:t>창문개폐는 작동하지 않습니다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창문을 부수고 나가는 것이 마지막 탈출구</a:t>
            </a:r>
            <a:r>
              <a:rPr lang="ko-KR" altLang="en-US" baseline="0" dirty="0" smtClean="0"/>
              <a:t> 이자 최고의 탈출방법입니다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영화같은</a:t>
            </a:r>
            <a:r>
              <a:rPr lang="ko-KR" altLang="en-US" baseline="0" dirty="0" smtClean="0"/>
              <a:t> 미디어 매체를 보면 주인공이 발로 차거나 주먹으로 유리를 쉽게 부수는 것을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err="1" smtClean="0"/>
              <a:t>이때문에</a:t>
            </a:r>
            <a:r>
              <a:rPr lang="ko-KR" altLang="en-US" baseline="0" dirty="0" smtClean="0"/>
              <a:t> 많은 사람들이 발로 유리창을 </a:t>
            </a:r>
            <a:r>
              <a:rPr lang="ko-KR" altLang="en-US" baseline="0" dirty="0" err="1" smtClean="0"/>
              <a:t>부술려고</a:t>
            </a:r>
            <a:r>
              <a:rPr lang="ko-KR" altLang="en-US" baseline="0" dirty="0" smtClean="0"/>
              <a:t> 노력합니다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실제 자동차 유리의 </a:t>
            </a:r>
            <a:r>
              <a:rPr lang="ko-KR" altLang="en-US" baseline="0" dirty="0" err="1" smtClean="0"/>
              <a:t>전면부는</a:t>
            </a:r>
            <a:r>
              <a:rPr lang="ko-KR" altLang="en-US" baseline="0" dirty="0" smtClean="0"/>
              <a:t> 접합유리</a:t>
            </a:r>
            <a:r>
              <a:rPr lang="en-US" altLang="ko-KR" baseline="0" dirty="0" smtClean="0"/>
              <a:t>(Laminated Glass) AS-1</a:t>
            </a:r>
            <a:r>
              <a:rPr lang="ko-KR" altLang="en-US" baseline="0" dirty="0" smtClean="0"/>
              <a:t>를 사용하고 </a:t>
            </a:r>
            <a:r>
              <a:rPr lang="ko-KR" altLang="en-US" baseline="0" dirty="0" err="1" smtClean="0"/>
              <a:t>측면부</a:t>
            </a:r>
            <a:r>
              <a:rPr lang="ko-KR" altLang="en-US" baseline="0" dirty="0" smtClean="0"/>
              <a:t> 유리는 강화유리</a:t>
            </a:r>
            <a:r>
              <a:rPr lang="en-US" altLang="ko-KR" baseline="0" dirty="0" smtClean="0"/>
              <a:t>(Tempered </a:t>
            </a:r>
            <a:r>
              <a:rPr lang="en-US" altLang="ko-KR" baseline="0" dirty="0" err="1" smtClean="0"/>
              <a:t>Galss</a:t>
            </a:r>
            <a:r>
              <a:rPr lang="en-US" altLang="ko-KR" baseline="0" dirty="0" smtClean="0"/>
              <a:t>) AS-2</a:t>
            </a:r>
            <a:r>
              <a:rPr lang="ko-KR" altLang="en-US" baseline="0" dirty="0" smtClean="0"/>
              <a:t>를 사용하는데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이것을 신체를 이용한 충격으로 부수는 것은 불가능 하다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하지만 이런 잘못된 상식 때문에 유리를 발로 차거나 주먹을 이용하다 익사하는 경우가 다반사 이다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결국 </a:t>
            </a:r>
            <a:r>
              <a:rPr lang="ko-KR" altLang="en-US" baseline="0" dirty="0" err="1" smtClean="0"/>
              <a:t>남는것은</a:t>
            </a:r>
            <a:r>
              <a:rPr lang="ko-KR" altLang="en-US" baseline="0" dirty="0" smtClean="0"/>
              <a:t> 유리창을 부수고 </a:t>
            </a:r>
            <a:r>
              <a:rPr lang="ko-KR" altLang="en-US" baseline="0" dirty="0" err="1" smtClean="0"/>
              <a:t>탈출하는것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여기에 기존에 </a:t>
            </a:r>
            <a:r>
              <a:rPr lang="ko-KR" altLang="en-US" baseline="0" dirty="0" err="1" smtClean="0"/>
              <a:t>여러가지</a:t>
            </a:r>
            <a:r>
              <a:rPr lang="ko-KR" altLang="en-US" baseline="0" dirty="0" smtClean="0"/>
              <a:t> 제품들이 존재합니다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영국에서 개발한 </a:t>
            </a:r>
            <a:r>
              <a:rPr lang="en-US" altLang="ko-KR" baseline="0" dirty="0" smtClean="0"/>
              <a:t>Safe T Punch</a:t>
            </a:r>
            <a:r>
              <a:rPr lang="ko-KR" altLang="en-US" baseline="0" dirty="0" smtClean="0"/>
              <a:t>와</a:t>
            </a:r>
            <a:endParaRPr lang="en-US" altLang="ko-KR" baseline="0" dirty="0" smtClean="0"/>
          </a:p>
          <a:p>
            <a:r>
              <a:rPr lang="ko-KR" altLang="en-US" baseline="0" dirty="0" smtClean="0"/>
              <a:t>레버를 돌려서 유리창을 </a:t>
            </a:r>
            <a:r>
              <a:rPr lang="ko-KR" altLang="en-US" baseline="0" dirty="0" err="1" smtClean="0"/>
              <a:t>파괴시킬수</a:t>
            </a:r>
            <a:r>
              <a:rPr lang="ko-KR" altLang="en-US" baseline="0" dirty="0" smtClean="0"/>
              <a:t> 있는 고정형 유리 파괴기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가장 흔하게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있는 비상탈출용 망치가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Safe T Punch</a:t>
            </a:r>
            <a:r>
              <a:rPr lang="ko-KR" altLang="en-US" baseline="0" dirty="0" smtClean="0"/>
              <a:t>는 영국에서 개발한 제품으로 유럽 주요 국가와 남아공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중국등에서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일부 버스에 실제로 사용하고 있는 버스용 비상 탈출 장비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노란색 </a:t>
            </a:r>
            <a:r>
              <a:rPr lang="ko-KR" altLang="en-US" baseline="0" dirty="0" err="1" smtClean="0"/>
              <a:t>잠금장치를</a:t>
            </a:r>
            <a:r>
              <a:rPr lang="ko-KR" altLang="en-US" baseline="0" dirty="0" smtClean="0"/>
              <a:t> 뜯어낸 후 강한 힘으로 타격 하면 장비 안쪽에 있는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못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모양의 금속부품이</a:t>
            </a:r>
            <a:endParaRPr lang="en-US" altLang="ko-KR" baseline="0" dirty="0" smtClean="0"/>
          </a:p>
          <a:p>
            <a:r>
              <a:rPr lang="ko-KR" altLang="en-US" baseline="0" dirty="0" smtClean="0"/>
              <a:t>유리창의 한 지점을 찔러 유리창을 파괴 시키는 장비 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3" y="204794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54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file:///C:\Users\Yun\git\Automobile_Idea_contest\media_5.wmv" TargetMode="External"/><Relationship Id="rId1" Type="http://schemas.microsoft.com/office/2007/relationships/media" Target="file:///C:\Users\Yun\git\Automobile_Idea_contest\media_5.wmv" TargetMode="Externa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Yun\git\Automobile_Idea_contest\media_1.wmv" TargetMode="External"/><Relationship Id="rId1" Type="http://schemas.microsoft.com/office/2007/relationships/media" Target="file:///C:\Users\Yun\git\Automobile_Idea_contest\media_1.wmv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\Users\Yun\git\Automobile_Idea_contest\media_2.wmv" TargetMode="External"/><Relationship Id="rId1" Type="http://schemas.microsoft.com/office/2007/relationships/media" Target="file:///C:\Users\Yun\git\Automobile_Idea_contest\media_2.wmv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file:///C:\Users\Yun\git\Automobile_Idea_contest\media_3.wmv" TargetMode="External"/><Relationship Id="rId1" Type="http://schemas.microsoft.com/office/2007/relationships/media" Target="file:///C:\Users\Yun\git\Automobile_Idea_contest\media_3.wmv" TargetMode="Externa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403649" y="1743661"/>
            <a:ext cx="6480720" cy="1571130"/>
            <a:chOff x="2986132" y="1902489"/>
            <a:chExt cx="3761184" cy="976445"/>
          </a:xfrm>
        </p:grpSpPr>
        <p:sp>
          <p:nvSpPr>
            <p:cNvPr id="4" name="TextBox 3"/>
            <p:cNvSpPr txBox="1"/>
            <p:nvPr/>
          </p:nvSpPr>
          <p:spPr>
            <a:xfrm>
              <a:off x="3321317" y="1902489"/>
              <a:ext cx="2433060" cy="21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2017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년도 전남대학교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자동차산업아이디어경진대회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6132" y="2178177"/>
              <a:ext cx="3761184" cy="47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Crush </a:t>
              </a:r>
              <a:r>
                <a:rPr lang="en-US" altLang="ko-KR" sz="44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Window</a:t>
              </a:r>
              <a:endPara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39" y="2156405"/>
              <a:ext cx="205767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5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7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9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98573" y="2716346"/>
              <a:ext cx="1274365" cy="162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전자컴퓨터공학부 소프트웨어공학과</a:t>
              </a:r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30383" y="4219798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/>
              <a:t> 고정형 유리 파괴기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_x48819464" descr="EMB0000216c46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73867">
            <a:off x="220151" y="1448916"/>
            <a:ext cx="3470275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3707904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media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1843" y="152510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80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707904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_x48818744" descr="EMB0000216c462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43" b="94000" l="4286" r="94286">
                        <a14:backgroundMark x1="54571" y1="54000" x2="44857" y2="67714"/>
                        <a14:backgroundMark x1="56000" y1="49429" x2="54000" y2="45714"/>
                        <a14:backgroundMark x1="61429" y1="34000" x2="73429" y2="25429"/>
                        <a14:backgroundMark x1="65429" y1="67714" x2="56571" y2="80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36" y="1492602"/>
            <a:ext cx="2406650" cy="24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92438" y="404823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비상탈출용 망치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4" name="media_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10789" y="1492602"/>
            <a:ext cx="4828028" cy="27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81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72200" y="403513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서보모터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26624" y="404823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5572" y="4048234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수분수위센서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7" name="AutoShape 2" descr="arduino servo motor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4" descr="arduino servo motor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arduino servo motor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24" name="Picture 8" descr="arduino servo motor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471" b="81297" l="75253" r="98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589" t="12875" b="20957"/>
          <a:stretch/>
        </p:blipFill>
        <p:spPr bwMode="auto">
          <a:xfrm>
            <a:off x="6159500" y="1320800"/>
            <a:ext cx="18415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25" name="_x48818744" descr="EMB0000216c4628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990" b="98429" l="3308" r="964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20800"/>
            <a:ext cx="2633663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Yun\Downloads\한전 일렉스톤\arduino-min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28" y="1356772"/>
            <a:ext cx="1082022" cy="255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422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96772" y="4589130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예상 제품 설계도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 descr="자동차 문 구조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17" b="52317" l="2667" r="80000">
                        <a14:foregroundMark x1="16167" y1="27561" x2="12833" y2="34756"/>
                        <a14:foregroundMark x1="29333" y1="40000" x2="42333" y2="40000"/>
                        <a14:foregroundMark x1="44500" y1="42683" x2="44500" y2="38659"/>
                        <a14:foregroundMark x1="65500" y1="32805" x2="66833" y2="231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" t="12477" r="20300" b="47913"/>
          <a:stretch/>
        </p:blipFill>
        <p:spPr bwMode="auto">
          <a:xfrm>
            <a:off x="2195739" y="771550"/>
            <a:ext cx="4871774" cy="34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68513" y="2415038"/>
            <a:ext cx="254033" cy="60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원호 9"/>
          <p:cNvSpPr/>
          <p:nvPr/>
        </p:nvSpPr>
        <p:spPr>
          <a:xfrm rot="19972898">
            <a:off x="1993839" y="2386097"/>
            <a:ext cx="914400" cy="914400"/>
          </a:xfrm>
          <a:prstGeom prst="arc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76273" y="22279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아두이노</a:t>
            </a:r>
            <a:endParaRPr lang="ko-KR" alt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31040" y="2320584"/>
            <a:ext cx="493405" cy="67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원호 14"/>
          <p:cNvSpPr/>
          <p:nvPr/>
        </p:nvSpPr>
        <p:spPr>
          <a:xfrm>
            <a:off x="3195529" y="1955418"/>
            <a:ext cx="914400" cy="914400"/>
          </a:xfrm>
          <a:prstGeom prst="arc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848415" y="177075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서보모터</a:t>
            </a:r>
            <a:endParaRPr lang="ko-KR" alt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64247">
            <a:off x="3650873" y="3221103"/>
            <a:ext cx="705653" cy="54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원호 17"/>
          <p:cNvSpPr/>
          <p:nvPr/>
        </p:nvSpPr>
        <p:spPr>
          <a:xfrm rot="16621110">
            <a:off x="3228471" y="3628927"/>
            <a:ext cx="914400" cy="914400"/>
          </a:xfrm>
          <a:prstGeom prst="arc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604198" y="403513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수분수위센서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607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96772" y="458913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ko-KR" altLang="en-US" dirty="0" smtClean="0"/>
              <a:t>시연 영상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CarIdea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640" y="915566"/>
            <a:ext cx="6012160" cy="33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68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prototyp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51670"/>
            <a:ext cx="9144001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110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50" y="1518537"/>
            <a:ext cx="34385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http://www.sisajournal-e.com/upload/biz/article/201706/thumb/170903-50569-sampl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1" b="100000" l="0" r="100000">
                        <a14:foregroundMark x1="15698" y1="72817" x2="27674" y2="78373"/>
                        <a14:foregroundMark x1="14651" y1="72619" x2="32093" y2="71032"/>
                        <a14:foregroundMark x1="31395" y1="84921" x2="40698" y2="77778"/>
                        <a14:foregroundMark x1="24535" y1="82341" x2="13721" y2="80754"/>
                        <a14:foregroundMark x1="9535" y1="77381" x2="9302" y2="72222"/>
                        <a14:foregroundMark x1="65116" y1="42659" x2="84070" y2="47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56" y="1358306"/>
            <a:ext cx="4788844" cy="280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414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Marketing Effect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29993" y="4410737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/>
              <a:t>현대차가</a:t>
            </a:r>
            <a:r>
              <a:rPr lang="ko-KR" altLang="en-US" dirty="0"/>
              <a:t> 공개한 </a:t>
            </a:r>
            <a:r>
              <a:rPr lang="ko-KR" altLang="en-US" dirty="0" err="1"/>
              <a:t>뒷자석</a:t>
            </a:r>
            <a:r>
              <a:rPr lang="ko-KR" altLang="en-US" dirty="0"/>
              <a:t> 동승자 알림 시스템</a:t>
            </a:r>
            <a:r>
              <a:rPr lang="en-US" altLang="ko-KR" dirty="0"/>
              <a:t>.&gt;</a:t>
            </a:r>
            <a:endParaRPr lang="ko-KR" altLang="en-US" dirty="0"/>
          </a:p>
        </p:txBody>
      </p:sp>
      <p:pic>
        <p:nvPicPr>
          <p:cNvPr id="6146" name="Picture 2" descr="http://img.etnews.com/photonews/1708/987886_20170827133351_006_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96639"/>
            <a:ext cx="5454252" cy="35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125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22135" y="1990009"/>
            <a:ext cx="2099732" cy="1163484"/>
            <a:chOff x="768658" y="2959328"/>
            <a:chExt cx="734532" cy="916987"/>
          </a:xfrm>
        </p:grpSpPr>
        <p:sp>
          <p:nvSpPr>
            <p:cNvPr id="9" name="직사각형 8"/>
            <p:cNvSpPr/>
            <p:nvPr/>
          </p:nvSpPr>
          <p:spPr>
            <a:xfrm>
              <a:off x="768658" y="3252179"/>
              <a:ext cx="734532" cy="624136"/>
            </a:xfrm>
            <a:prstGeom prst="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4000" dirty="0" smtClean="0">
                  <a:solidFill>
                    <a:schemeClr val="bg2">
                      <a:lumMod val="25000"/>
                    </a:schemeClr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Q&amp;A</a:t>
              </a:r>
              <a:endParaRPr lang="ko-KR" altLang="en-US" sz="4000" dirty="0">
                <a:solidFill>
                  <a:schemeClr val="bg2">
                    <a:lumMod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8658" y="2959328"/>
              <a:ext cx="734532" cy="25151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 dirty="0">
                <a:solidFill>
                  <a:schemeClr val="bg1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1857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22135" y="1990009"/>
            <a:ext cx="2099732" cy="1163484"/>
            <a:chOff x="768658" y="2959328"/>
            <a:chExt cx="734532" cy="916987"/>
          </a:xfrm>
        </p:grpSpPr>
        <p:sp>
          <p:nvSpPr>
            <p:cNvPr id="9" name="직사각형 8"/>
            <p:cNvSpPr/>
            <p:nvPr/>
          </p:nvSpPr>
          <p:spPr>
            <a:xfrm>
              <a:off x="768658" y="3252179"/>
              <a:ext cx="734532" cy="624136"/>
            </a:xfrm>
            <a:prstGeom prst="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4000" dirty="0">
                  <a:solidFill>
                    <a:schemeClr val="bg2">
                      <a:lumMod val="25000"/>
                    </a:schemeClr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END</a:t>
              </a:r>
              <a:endParaRPr lang="ko-KR" altLang="en-US" sz="4000" dirty="0">
                <a:solidFill>
                  <a:schemeClr val="bg2">
                    <a:lumMod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8658" y="2959328"/>
              <a:ext cx="734532" cy="25151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dirty="0">
                  <a:solidFill>
                    <a:schemeClr val="bg1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THANK YOU</a:t>
              </a:r>
              <a:endParaRPr lang="ko-KR" altLang="en-US" dirty="0">
                <a:solidFill>
                  <a:schemeClr val="bg1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0364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43558"/>
            <a:ext cx="5355099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31840" y="4581077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미국 </a:t>
            </a:r>
            <a:r>
              <a:rPr lang="ko-KR" altLang="en-US" dirty="0" err="1" smtClean="0"/>
              <a:t>도로교통안전국</a:t>
            </a:r>
            <a:r>
              <a:rPr lang="ko-KR" altLang="en-US" dirty="0" smtClean="0"/>
              <a:t> 연구자료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787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60 seconds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0" t="23131" r="19504" b="29027"/>
          <a:stretch/>
        </p:blipFill>
        <p:spPr bwMode="auto">
          <a:xfrm>
            <a:off x="1520386" y="1275606"/>
            <a:ext cx="571632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07904" y="437553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골든 타임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473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stres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0000" y1="99088" x2="44247" y2="90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613" y="1042155"/>
            <a:ext cx="4176464" cy="313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320613" y="4410737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스트레스와 불안감으로 인한 이성적인 판단 상실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013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131840" y="4410737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수압으로 인한 개문 불가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44" y="857250"/>
            <a:ext cx="68389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355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32696" y="4574872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/>
              <a:t>영국 </a:t>
            </a:r>
            <a:r>
              <a:rPr lang="en-US" altLang="ko-KR" dirty="0"/>
              <a:t>BBC </a:t>
            </a:r>
            <a:r>
              <a:rPr lang="ko-KR" altLang="en-US" dirty="0" err="1" smtClean="0"/>
              <a:t>탑기어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5" name="media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6850" y="843558"/>
            <a:ext cx="6156176" cy="34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98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71285" y="4410737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차량 탈출 실험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6" name="media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7127" y="987574"/>
            <a:ext cx="5796136" cy="326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24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8819864" descr="EMB0000216c46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296" b="71204" l="0" r="83056">
                        <a14:backgroundMark x1="34861" y1="44815" x2="12500" y2="44259"/>
                        <a14:backgroundMark x1="36458" y1="23981" x2="18125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815" y="1649110"/>
            <a:ext cx="345813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76536" y="4035132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&lt;Safe T Punch&gt;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48818744" descr="EMB0000216c462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43" b="94000" l="4286" r="94286">
                        <a14:backgroundMark x1="54571" y1="54000" x2="44857" y2="67714"/>
                        <a14:backgroundMark x1="56000" y1="49429" x2="54000" y2="45714"/>
                        <a14:backgroundMark x1="61429" y1="34000" x2="73429" y2="25429"/>
                        <a14:backgroundMark x1="65429" y1="67714" x2="56571" y2="80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92602"/>
            <a:ext cx="2406650" cy="24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156176" y="404823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비상탈출용 망치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48819464" descr="EMB0000216c46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73867">
            <a:off x="2836862" y="1448916"/>
            <a:ext cx="3470275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75572" y="404823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/>
              <a:t>고정형 유리 파괴기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384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8819864" descr="EMB0000216c462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296" b="71204" l="0" r="83056">
                        <a14:backgroundMark x1="34861" y1="44815" x2="12500" y2="44259"/>
                        <a14:backgroundMark x1="36458" y1="23981" x2="18125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01" t="7771" r="18709" b="26300"/>
          <a:stretch/>
        </p:blipFill>
        <p:spPr bwMode="auto">
          <a:xfrm>
            <a:off x="695480" y="1329126"/>
            <a:ext cx="2759044" cy="269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50096" y="421979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&lt;Safe T Punch&gt;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707904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media_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67944" y="1580680"/>
            <a:ext cx="4700014" cy="26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20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서울한강 장체B">
      <a:majorFont>
        <a:latin typeface="서울한강 장체B"/>
        <a:ea typeface="서울한강 장체B"/>
        <a:cs typeface=""/>
      </a:majorFont>
      <a:minorFont>
        <a:latin typeface="서울한강 장체B"/>
        <a:ea typeface="서울한강 장체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tailEnd type="arrow"/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7462</TotalTime>
  <Words>961</Words>
  <Application>Microsoft Office PowerPoint</Application>
  <PresentationFormat>화면 슬라이드 쇼(16:9)</PresentationFormat>
  <Paragraphs>156</Paragraphs>
  <Slides>19</Slides>
  <Notes>19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서울한강 장체B</vt:lpstr>
      <vt:lpstr>서울한강 장체BL</vt:lpstr>
      <vt:lpstr>맑은 고딕</vt:lpstr>
      <vt:lpstr>서울한강 장체EB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SungHo Yun</cp:lastModifiedBy>
  <cp:revision>260</cp:revision>
  <dcterms:created xsi:type="dcterms:W3CDTF">2015-03-17T10:14:13Z</dcterms:created>
  <dcterms:modified xsi:type="dcterms:W3CDTF">2018-03-17T15:40:33Z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